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76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6" r:id="rId11"/>
    <p:sldId id="265" r:id="rId12"/>
    <p:sldId id="277" r:id="rId13"/>
    <p:sldId id="271" r:id="rId14"/>
    <p:sldId id="279" r:id="rId15"/>
    <p:sldId id="312" r:id="rId16"/>
    <p:sldId id="313" r:id="rId17"/>
    <p:sldId id="270" r:id="rId18"/>
    <p:sldId id="293" r:id="rId19"/>
    <p:sldId id="272" r:id="rId20"/>
    <p:sldId id="311" r:id="rId21"/>
    <p:sldId id="294" r:id="rId22"/>
    <p:sldId id="278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05C5D-75D5-4E6E-A127-96D24AFE6E0B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FB9E4-05C8-4636-A07B-C95EC41A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9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A7C59-A7B5-4EA1-B4C5-CBF411D33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1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910DB-61CC-4B89-83D6-C1767C3690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1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99003-E35E-4870-AB16-0634F3190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600" b="1" u="sng" dirty="0"/>
              <a:t>Chairman:</a:t>
            </a:r>
            <a:r>
              <a:rPr lang="en-US" dirty="0"/>
              <a:t> Before any organization can have a formalized meeting, it is necessary to have individuals who will act as the chair, secretary, parliamentarian, treasurer and tellers</a:t>
            </a:r>
            <a:r>
              <a:rPr lang="en-US" dirty="0">
                <a:cs typeface="Arial" charset="0"/>
              </a:rPr>
              <a:t>—</a:t>
            </a:r>
            <a:r>
              <a:rPr lang="en-US" dirty="0"/>
              <a:t>if a paper ballot is needed. As we are not officially organized the steering committee accepted this responsibility and appointments to fill these positions were made.</a:t>
            </a:r>
          </a:p>
        </p:txBody>
      </p:sp>
    </p:spTree>
    <p:extLst>
      <p:ext uri="{BB962C8B-B14F-4D97-AF65-F5344CB8AC3E}">
        <p14:creationId xmlns:p14="http://schemas.microsoft.com/office/powerpoint/2010/main" val="87770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970938" y="8829968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6D085-7E6D-4EC5-90D1-9AD05CF54D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5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970938" y="8829968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9CC0A6-6E12-4729-B8A3-A2CC565C08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60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2B6-9CC7-4F9D-A9BB-C16801E2A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5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2B6-9CC7-4F9D-A9BB-C16801E2A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19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910DB-61CC-4B89-83D6-C1767C3690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606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3584B-D048-476C-8E90-2F0397D6CF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73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4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e 3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Donut 5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DEB321-7B50-4B03-A2F5-EF207FFADD4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2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42C2A8-5377-418B-A852-AD5B0C45F3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34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e 3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Donut 5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23C55A-F7F6-4636-A4BF-2C97D8674A85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253D41-6970-4184-86DA-ACDC200B82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e 4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Donut 6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9582AC-42D7-4B52-A94D-47F4C122A78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2A55D4-1705-48C2-82BC-42B502002D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87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e 1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Donut 3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13FDD9-5A59-4D5D-99AC-2AF167BF24C2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E997CB-26BB-44FD-B1A2-21C0FFB67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8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3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8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6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2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1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1A6F-53F3-43FC-8A5A-F10C39AAD690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55EB7-8DDC-4360-AD99-B59AE051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6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4E95C72-8933-4871-8FB7-6F5ED9BFC5D6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3007451E-BB65-45CC-B7B8-FEFD31412A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14265C-3407-4A64-8985-4BF41BF4E3F9}"/>
              </a:ext>
            </a:extLst>
          </p:cNvPr>
          <p:cNvSpPr txBox="1">
            <a:spLocks noChangeArrowheads="1"/>
          </p:cNvSpPr>
          <p:nvPr/>
        </p:nvSpPr>
        <p:spPr>
          <a:xfrm>
            <a:off x="94488" y="402336"/>
            <a:ext cx="8153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Mitchell Lake Association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266CA-C0A6-4869-B22B-8CC310F3F7F9}"/>
              </a:ext>
            </a:extLst>
          </p:cNvPr>
          <p:cNvSpPr txBox="1">
            <a:spLocks noChangeArrowheads="1"/>
          </p:cNvSpPr>
          <p:nvPr/>
        </p:nvSpPr>
        <p:spPr>
          <a:xfrm>
            <a:off x="1862328" y="4626864"/>
            <a:ext cx="740727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Annual Meeting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Thursday, September 21, 2017</a:t>
            </a:r>
          </a:p>
          <a:p>
            <a:pPr marL="26988">
              <a:lnSpc>
                <a:spcPct val="80000"/>
              </a:lnSpc>
              <a:defRPr/>
            </a:pPr>
            <a:endParaRPr lang="en-US" sz="2200" dirty="0">
              <a:solidFill>
                <a:srgbClr val="320E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55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3050"/>
            <a:ext cx="7543800" cy="1143000"/>
          </a:xfrm>
          <a:noFill/>
        </p:spPr>
        <p:txBody>
          <a:bodyPr/>
          <a:lstStyle/>
          <a:p>
            <a:pPr eaLnBrk="1" hangingPunct="1"/>
            <a:r>
              <a:rPr lang="en-US" sz="4000" dirty="0"/>
              <a:t>Communication</a:t>
            </a:r>
            <a:endParaRPr lang="en-US" sz="2600" i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41480"/>
            <a:ext cx="7239000" cy="4572000"/>
          </a:xfrm>
          <a:noFill/>
        </p:spPr>
        <p:txBody>
          <a:bodyPr/>
          <a:lstStyle/>
          <a:p>
            <a:pPr eaLnBrk="1" hangingPunct="1"/>
            <a:r>
              <a:rPr lang="en-US" sz="2000" dirty="0"/>
              <a:t>Annual newsletters</a:t>
            </a:r>
          </a:p>
          <a:p>
            <a:pPr eaLnBrk="1" hangingPunct="1"/>
            <a:r>
              <a:rPr lang="en-US" sz="2000" dirty="0"/>
              <a:t>Website 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(www.mitchelllake.org)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/>
            <a:r>
              <a:rPr lang="en-US" sz="2000" dirty="0"/>
              <a:t>Facebook	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</a:p>
          <a:p>
            <a:pPr eaLnBrk="1" hangingPunct="1"/>
            <a:r>
              <a:rPr lang="en-US" sz="2000" dirty="0"/>
              <a:t>Survey	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</a:p>
          <a:p>
            <a:pPr eaLnBrk="1" hangingPunct="1"/>
            <a:r>
              <a:rPr lang="en-US" sz="2000" dirty="0" err="1"/>
              <a:t>Nextdoor</a:t>
            </a:r>
            <a:r>
              <a:rPr lang="en-US" sz="2000" dirty="0"/>
              <a:t>	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:\Users\Cheri\AppData\Local\Temp\SNAGHTML3bc76c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601" y="1822241"/>
            <a:ext cx="2261503" cy="183034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C:\Users\Cheri\AppData\Local\Temp\SNAGHTML3bca2de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7601" y="4274368"/>
            <a:ext cx="2453143" cy="207880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C8A8BF-9929-4031-8306-6A7A8DB919B7}"/>
              </a:ext>
            </a:extLst>
          </p:cNvPr>
          <p:cNvSpPr txBox="1"/>
          <p:nvPr/>
        </p:nvSpPr>
        <p:spPr>
          <a:xfrm>
            <a:off x="6895750" y="3593820"/>
            <a:ext cx="154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Newsletter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AF7F7-A893-452E-9467-BC782274330B}"/>
              </a:ext>
            </a:extLst>
          </p:cNvPr>
          <p:cNvSpPr txBox="1"/>
          <p:nvPr/>
        </p:nvSpPr>
        <p:spPr>
          <a:xfrm>
            <a:off x="6806801" y="6332572"/>
            <a:ext cx="154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4A0A0-89F5-46CB-8229-E285FAE26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340" y="4274368"/>
            <a:ext cx="2513653" cy="197722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222ED7-3208-42F0-A04E-B44BCED4748D}"/>
              </a:ext>
            </a:extLst>
          </p:cNvPr>
          <p:cNvSpPr txBox="1"/>
          <p:nvPr/>
        </p:nvSpPr>
        <p:spPr>
          <a:xfrm>
            <a:off x="1784087" y="6332573"/>
            <a:ext cx="154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Facebook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B9E5B-308F-4858-9F5F-47D9A587C250}"/>
              </a:ext>
            </a:extLst>
          </p:cNvPr>
          <p:cNvSpPr txBox="1"/>
          <p:nvPr/>
        </p:nvSpPr>
        <p:spPr>
          <a:xfrm>
            <a:off x="4353658" y="6332571"/>
            <a:ext cx="154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3"/>
                </a:solidFill>
              </a:rPr>
              <a:t>Nextdoor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9DA4D-6830-43BA-8028-64C1BCFD3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199" y="4274368"/>
            <a:ext cx="1137196" cy="201858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23672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AB13E1-3211-4B01-89A5-493051809DEF}"/>
              </a:ext>
            </a:extLst>
          </p:cNvPr>
          <p:cNvSpPr txBox="1">
            <a:spLocks noChangeArrowheads="1"/>
          </p:cNvSpPr>
          <p:nvPr/>
        </p:nvSpPr>
        <p:spPr>
          <a:xfrm>
            <a:off x="1862328" y="4626864"/>
            <a:ext cx="740727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Year in Review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6988">
              <a:lnSpc>
                <a:spcPct val="80000"/>
              </a:lnSpc>
              <a:defRPr/>
            </a:pPr>
            <a:endParaRPr lang="en-US" sz="2200" dirty="0">
              <a:solidFill>
                <a:srgbClr val="320E04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F85A576-BDCD-4D8B-8001-CB1C28F30F1A}"/>
              </a:ext>
            </a:extLst>
          </p:cNvPr>
          <p:cNvSpPr txBox="1">
            <a:spLocks noChangeArrowheads="1"/>
          </p:cNvSpPr>
          <p:nvPr/>
        </p:nvSpPr>
        <p:spPr>
          <a:xfrm>
            <a:off x="94488" y="402336"/>
            <a:ext cx="8153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Mitchell Lake Association</a:t>
            </a:r>
          </a:p>
        </p:txBody>
      </p:sp>
      <p:pic>
        <p:nvPicPr>
          <p:cNvPr id="6" name="01 Geronimo">
            <a:hlinkClick r:id="" action="ppaction://media"/>
            <a:extLst>
              <a:ext uri="{FF2B5EF4-FFF2-40B4-BE49-F238E27FC236}">
                <a16:creationId xmlns:a16="http://schemas.microsoft.com/office/drawing/2014/main" id="{CF631954-271E-4CA0-AC03-DA545920C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2017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Host 11th annual lake cleanup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Assist in Continued Education for Lakeshore Restoration, rain gardens and barrels 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Continue to actively participate with the Watershed District, CAC and SWMLC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Weed Harvesting </a:t>
            </a:r>
            <a:r>
              <a:rPr lang="en-US" sz="2000" i="1" dirty="0"/>
              <a:t>($ grant)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Support lakeshore restoration efforts</a:t>
            </a:r>
            <a:r>
              <a:rPr lang="en-US" sz="2000" i="1" dirty="0"/>
              <a:t> ($ grant)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Push/research for reclassification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Continued AIS Inspections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Mark storm drains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Increase awareness and membership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9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Storm Water Drain Marking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447799"/>
            <a:ext cx="7499350" cy="5218043"/>
          </a:xfrm>
        </p:spPr>
        <p:txBody>
          <a:bodyPr/>
          <a:lstStyle/>
          <a:p>
            <a:pPr lvl="0">
              <a:spcBef>
                <a:spcPts val="12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Did you know that whatever goes into our storm sewers travels untreated into our lake?</a:t>
            </a:r>
          </a:p>
          <a:p>
            <a:pPr lvl="0">
              <a:spcBef>
                <a:spcPts val="12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Help project our water by marking drains to help educate neighbors</a:t>
            </a:r>
          </a:p>
          <a:p>
            <a:pPr lvl="0">
              <a:spcBef>
                <a:spcPts val="12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City of EP provides drain marking kits</a:t>
            </a:r>
          </a:p>
          <a:p>
            <a:pPr lvl="0">
              <a:spcBef>
                <a:spcPts val="12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 April, 2017, </a:t>
            </a:r>
            <a:r>
              <a:rPr lang="en-US" sz="2400" b="1" dirty="0">
                <a:solidFill>
                  <a:prstClr val="black"/>
                </a:solidFill>
              </a:rPr>
              <a:t>John and                                 Mikayla </a:t>
            </a:r>
            <a:r>
              <a:rPr lang="en-US" sz="2400" b="1" dirty="0" err="1">
                <a:solidFill>
                  <a:prstClr val="black"/>
                </a:solidFill>
              </a:rPr>
              <a:t>Capouch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installed                                 markers on all storm drains                                          along Island Road, South                                               Bay Curve and                                        </a:t>
            </a:r>
            <a:r>
              <a:rPr lang="en-US" sz="2400" dirty="0" err="1">
                <a:solidFill>
                  <a:prstClr val="black"/>
                </a:solidFill>
              </a:rPr>
              <a:t>and</a:t>
            </a:r>
            <a:r>
              <a:rPr lang="en-US" sz="2400" dirty="0">
                <a:solidFill>
                  <a:prstClr val="black"/>
                </a:solidFill>
              </a:rPr>
              <a:t> Weston Bay Road</a:t>
            </a:r>
          </a:p>
          <a:p>
            <a:pPr marL="82550" lvl="0" indent="0">
              <a:spcBef>
                <a:spcPts val="1200"/>
              </a:spcBef>
              <a:buClr>
                <a:srgbClr val="3891A7"/>
              </a:buClr>
              <a:buNone/>
            </a:pPr>
            <a:r>
              <a:rPr lang="en-US" sz="1800" dirty="0"/>
              <a:t>	</a:t>
            </a:r>
            <a:r>
              <a:rPr lang="en-US" sz="2400" b="1" dirty="0">
                <a:solidFill>
                  <a:srgbClr val="00B050"/>
                </a:solidFill>
              </a:rPr>
              <a:t>THANK YOU!!!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900E0-5C50-4B80-96F6-B8665C4F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8" y="4320210"/>
            <a:ext cx="2783122" cy="2087342"/>
          </a:xfrm>
          <a:prstGeom prst="rect">
            <a:avLst/>
          </a:prstGeom>
          <a:noFill/>
          <a:ln w="34925">
            <a:solidFill>
              <a:schemeClr val="accent5">
                <a:lumMod val="75000"/>
              </a:schemeClr>
            </a:solidFill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539043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Shoreline Maintenance Workshop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557131"/>
            <a:ext cx="7499350" cy="4800600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MLA &amp; RPBC Watershed District hosted a shoreline maintenance workshop on June 29th, 2017.  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1" dirty="0"/>
              <a:t>Tracy Lawler </a:t>
            </a:r>
            <a:r>
              <a:rPr lang="en-US" sz="2400" dirty="0"/>
              <a:t>from Natural Shores Technologies provided hands-on instruction to a group of 18 participants with respect to plant identification and best practices for eliminating weeds.  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8639F-E9B5-4AE7-B129-8AF4AAFA4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0" y="4051204"/>
            <a:ext cx="3423626" cy="2446020"/>
          </a:xfrm>
          <a:prstGeom prst="rect">
            <a:avLst/>
          </a:prstGeom>
          <a:noFill/>
          <a:ln w="34925">
            <a:solidFill>
              <a:schemeClr val="accent5">
                <a:lumMod val="75000"/>
              </a:schemeClr>
            </a:solidFill>
          </a:ln>
          <a:effectLst>
            <a:softEdge rad="101600"/>
          </a:effectLst>
        </p:spPr>
      </p:pic>
      <p:pic>
        <p:nvPicPr>
          <p:cNvPr id="5" name="Picture 2" descr="Mitchell Lake Assoc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78" y="4182698"/>
            <a:ext cx="1291633" cy="103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PBCWD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90" y="5285750"/>
            <a:ext cx="1314817" cy="8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130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Shoreline Restoration/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Rain Garden Rebates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676400"/>
            <a:ext cx="7499350" cy="4800600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Shoreline buffers and rain gardens improve water quality by capturing pollutants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Watershed and City of EP offer rebate programs.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1" u="sng" dirty="0"/>
              <a:t>New in 2017 </a:t>
            </a:r>
            <a:r>
              <a:rPr lang="en-US" sz="2400" dirty="0"/>
              <a:t>– MLA began offering </a:t>
            </a:r>
            <a:r>
              <a:rPr lang="en-US" sz="2400" b="1" dirty="0"/>
              <a:t>$250 </a:t>
            </a:r>
            <a:r>
              <a:rPr lang="en-US" sz="2400" dirty="0"/>
              <a:t>rebates to MLA members that complete a Watershed or City of EP approved project.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8639F-E9B5-4AE7-B129-8AF4AAFA4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29436" r="7640" b="3914"/>
          <a:stretch/>
        </p:blipFill>
        <p:spPr>
          <a:xfrm>
            <a:off x="5184775" y="4361688"/>
            <a:ext cx="3103599" cy="2215048"/>
          </a:xfrm>
          <a:prstGeom prst="rect">
            <a:avLst/>
          </a:prstGeom>
          <a:noFill/>
          <a:ln w="34925">
            <a:solidFill>
              <a:schemeClr val="accent5">
                <a:lumMod val="75000"/>
              </a:schemeClr>
            </a:solidFill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162226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3050"/>
            <a:ext cx="7162800" cy="1936750"/>
          </a:xfrm>
          <a:noFill/>
        </p:spPr>
        <p:txBody>
          <a:bodyPr/>
          <a:lstStyle/>
          <a:p>
            <a:pPr eaLnBrk="1" hangingPunct="1"/>
            <a:br>
              <a:rPr lang="en-US" sz="3200" dirty="0"/>
            </a:br>
            <a:endParaRPr lang="en-US" sz="3200" i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609600"/>
            <a:ext cx="7389813" cy="5638800"/>
          </a:xfrm>
          <a:noFill/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b="1" dirty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Shari Lackey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Master Water Steward 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President, Timber Lakes Homeowners Assoc.</a:t>
            </a:r>
          </a:p>
          <a:p>
            <a:pPr marL="342900" indent="-342900" eaLnBrk="1" hangingPunct="1">
              <a:spcBef>
                <a:spcPts val="0"/>
              </a:spcBef>
            </a:pPr>
            <a:endParaRPr lang="en-US" sz="2400" dirty="0"/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4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800" dirty="0"/>
              <a:t>Hennepin County Aquatic Invasive Species (AIS) Early Detection Program                 </a:t>
            </a:r>
            <a:r>
              <a:rPr lang="en-US" sz="300" dirty="0"/>
              <a:t>.</a:t>
            </a:r>
            <a:endParaRPr lang="en-US" sz="2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" dirty="0"/>
              <a:t>.</a:t>
            </a:r>
            <a:endParaRPr lang="en-US" sz="2800" dirty="0"/>
          </a:p>
          <a:p>
            <a:pPr marL="400050" lvl="1" indent="0" eaLnBrk="1" hangingPunct="1">
              <a:spcBef>
                <a:spcPct val="50000"/>
              </a:spcBef>
            </a:pP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220" y="4105275"/>
            <a:ext cx="2857500" cy="2143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135" y="4105274"/>
            <a:ext cx="3428999" cy="2143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852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3050"/>
            <a:ext cx="7162800" cy="1936750"/>
          </a:xfrm>
          <a:noFill/>
        </p:spPr>
        <p:txBody>
          <a:bodyPr/>
          <a:lstStyle/>
          <a:p>
            <a:pPr eaLnBrk="1" hangingPunct="1"/>
            <a:br>
              <a:rPr lang="en-US" sz="3200" dirty="0"/>
            </a:br>
            <a:endParaRPr lang="en-US" sz="3200" i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609600"/>
            <a:ext cx="7389813" cy="5638800"/>
          </a:xfrm>
          <a:noFill/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b="1" dirty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Leslie </a:t>
            </a:r>
            <a:r>
              <a:rPr lang="en-US" b="1" dirty="0" err="1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Stovring</a:t>
            </a:r>
            <a:endParaRPr lang="en-US" b="1" dirty="0">
              <a:solidFill>
                <a:schemeClr val="tx2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pPr marL="342900" indent="-342900" eaLnBrk="1" hangingPunct="1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Environmental Coordinator, City of Eden Prairie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President, Timber Lakes Homeowners Assoc.</a:t>
            </a:r>
          </a:p>
          <a:p>
            <a:pPr marL="342900" indent="-342900" eaLnBrk="1" hangingPunct="1">
              <a:spcBef>
                <a:spcPts val="0"/>
              </a:spcBef>
            </a:pPr>
            <a:endParaRPr lang="en-US" sz="24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800" dirty="0"/>
              <a:t>Mitchell Lake Restoration Efforts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800" u="sng" dirty="0"/>
              <a:t>&amp; Sustainable EP Program          </a:t>
            </a:r>
            <a:r>
              <a:rPr lang="en-US" sz="300" u="sng" dirty="0"/>
              <a:t>.</a:t>
            </a:r>
            <a:endParaRPr lang="en-US" sz="2800" u="sng" dirty="0"/>
          </a:p>
          <a:p>
            <a:pPr marL="400050" lvl="1" indent="0" eaLnBrk="1" hangingPunct="1">
              <a:spcBef>
                <a:spcPct val="50000"/>
              </a:spcBef>
              <a:buNone/>
            </a:pP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898" y="4007726"/>
            <a:ext cx="1301353" cy="24792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169" y="4561575"/>
            <a:ext cx="45624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4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Business Meeting</a:t>
            </a:r>
          </a:p>
        </p:txBody>
      </p:sp>
      <p:sp>
        <p:nvSpPr>
          <p:cNvPr id="17411" name="Content Placeholder 6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7239000" cy="4525963"/>
          </a:xfrm>
        </p:spPr>
        <p:txBody>
          <a:bodyPr/>
          <a:lstStyle/>
          <a:p>
            <a:pPr marL="533400" indent="-533400" eaLnBrk="1" hangingPunct="1"/>
            <a:r>
              <a:rPr lang="en-US" dirty="0"/>
              <a:t>2016 Annual Meeting Minutes</a:t>
            </a:r>
          </a:p>
          <a:p>
            <a:pPr marL="533400" indent="-533400" eaLnBrk="1" hangingPunct="1"/>
            <a:endParaRPr lang="en-US" dirty="0"/>
          </a:p>
          <a:p>
            <a:pPr marL="533400" indent="-533400" eaLnBrk="1" hangingPunct="1"/>
            <a:r>
              <a:rPr lang="en-US" dirty="0"/>
              <a:t>Treasurers Report – Dan </a:t>
            </a:r>
            <a:r>
              <a:rPr lang="en-US" dirty="0" err="1"/>
              <a:t>Dorst</a:t>
            </a:r>
            <a:endParaRPr lang="en-US" dirty="0"/>
          </a:p>
          <a:p>
            <a:pPr marL="533400" indent="-533400" eaLnBrk="1" hangingPunct="1"/>
            <a:endParaRPr lang="en-US" dirty="0"/>
          </a:p>
          <a:p>
            <a:pPr marL="533400" indent="-533400" eaLnBrk="1" hangingPunct="1"/>
            <a:r>
              <a:rPr lang="en-US" dirty="0"/>
              <a:t>Elections - 4 open board seats   </a:t>
            </a:r>
            <a:endParaRPr lang="en-US" dirty="0"/>
          </a:p>
          <a:p>
            <a:pPr marL="1074738" lvl="3" indent="-342900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Frank </a:t>
            </a:r>
            <a:r>
              <a:rPr lang="en-US" dirty="0" err="1"/>
              <a:t>Spahn</a:t>
            </a:r>
            <a:r>
              <a:rPr lang="en-US" dirty="0"/>
              <a:t> – moved away</a:t>
            </a:r>
          </a:p>
          <a:p>
            <a:pPr marL="1074738" lvl="3" indent="-342900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Coco </a:t>
            </a:r>
            <a:r>
              <a:rPr lang="en-US" dirty="0" err="1"/>
              <a:t>Duckstad</a:t>
            </a:r>
            <a:r>
              <a:rPr lang="en-US" dirty="0"/>
              <a:t> – term expired</a:t>
            </a:r>
          </a:p>
          <a:p>
            <a:pPr marL="1074738" lvl="3" indent="-342900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Kevin </a:t>
            </a:r>
            <a:r>
              <a:rPr lang="en-US" dirty="0" err="1"/>
              <a:t>Persinger</a:t>
            </a:r>
            <a:r>
              <a:rPr lang="en-US" dirty="0"/>
              <a:t> – term expired</a:t>
            </a:r>
          </a:p>
          <a:p>
            <a:pPr marL="1074738" lvl="3" indent="-342900"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Mike Casanova – term expired</a:t>
            </a:r>
          </a:p>
          <a:p>
            <a:pPr marL="1054100" lvl="2" indent="-533400" eaLnBrk="1" hangingPunct="1"/>
            <a:endParaRPr lang="en-US" dirty="0"/>
          </a:p>
          <a:p>
            <a:pPr marL="274638" lvl="1" indent="0" eaLnBrk="1" hangingPunct="1">
              <a:buNone/>
            </a:pPr>
            <a:r>
              <a:rPr lang="en-US" b="1" dirty="0">
                <a:solidFill>
                  <a:srgbClr val="00B050"/>
                </a:solidFill>
              </a:rPr>
              <a:t>	New board members encouraged!</a:t>
            </a:r>
          </a:p>
          <a:p>
            <a:pPr marL="533400" indent="-533400" eaLnBrk="1" hangingPunct="1"/>
            <a:endParaRPr lang="en-US" dirty="0"/>
          </a:p>
          <a:p>
            <a:pPr marL="800100" lvl="2" indent="0" eaLnBrk="1" hangingPunct="1">
              <a:buNone/>
            </a:pPr>
            <a:endParaRPr lang="en-US" sz="2800" dirty="0"/>
          </a:p>
          <a:p>
            <a:pPr marL="533400" indent="-5334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1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endParaRPr lang="en-US" sz="3600" b="1" dirty="0"/>
          </a:p>
          <a:p>
            <a:pPr marL="82550" indent="0">
              <a:buNone/>
            </a:pPr>
            <a:r>
              <a:rPr lang="en-US" sz="3600" b="1" dirty="0"/>
              <a:t>Candidate Introductions</a:t>
            </a:r>
          </a:p>
          <a:p>
            <a:r>
              <a:rPr lang="en-US" sz="2800" dirty="0"/>
              <a:t>Background</a:t>
            </a:r>
          </a:p>
          <a:p>
            <a:r>
              <a:rPr lang="en-US" sz="2800" dirty="0"/>
              <a:t>Why are you interested in running?</a:t>
            </a:r>
          </a:p>
          <a:p>
            <a:pPr marL="82550" indent="0">
              <a:buNone/>
            </a:pPr>
            <a:endParaRPr lang="en-US" dirty="0"/>
          </a:p>
          <a:p>
            <a:pPr marL="82550" indent="0">
              <a:buNone/>
            </a:pPr>
            <a:r>
              <a:rPr lang="en-US" sz="3600" b="1" dirty="0"/>
              <a:t>Elections</a:t>
            </a:r>
          </a:p>
          <a:p>
            <a:r>
              <a:rPr lang="en-US" sz="2800" dirty="0"/>
              <a:t>Check 4 names on the ballot</a:t>
            </a:r>
          </a:p>
        </p:txBody>
      </p:sp>
    </p:spTree>
    <p:extLst>
      <p:ext uri="{BB962C8B-B14F-4D97-AF65-F5344CB8AC3E}">
        <p14:creationId xmlns:p14="http://schemas.microsoft.com/office/powerpoint/2010/main" val="154612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417637"/>
            <a:ext cx="7162800" cy="4830763"/>
          </a:xfrm>
        </p:spPr>
        <p:txBody>
          <a:bodyPr/>
          <a:lstStyle/>
          <a:p>
            <a:pPr eaLnBrk="1" hangingPunct="1"/>
            <a:r>
              <a:rPr lang="en-US" sz="2800" dirty="0"/>
              <a:t>Introductions of Current MLA Board</a:t>
            </a:r>
          </a:p>
          <a:p>
            <a:pPr eaLnBrk="1" hangingPunct="1"/>
            <a:r>
              <a:rPr lang="en-US" sz="2800" dirty="0"/>
              <a:t>MLA Background Information</a:t>
            </a:r>
          </a:p>
          <a:p>
            <a:pPr eaLnBrk="1" hangingPunct="1"/>
            <a:r>
              <a:rPr lang="en-US" sz="2800" dirty="0"/>
              <a:t>2017 Year in Review</a:t>
            </a:r>
          </a:p>
          <a:p>
            <a:pPr eaLnBrk="1" hangingPunct="1"/>
            <a:r>
              <a:rPr lang="en-US" sz="2800" dirty="0"/>
              <a:t>Guest Speakers</a:t>
            </a:r>
          </a:p>
          <a:p>
            <a:pPr lvl="1" eaLnBrk="1" hangingPunct="1"/>
            <a:r>
              <a:rPr lang="en-US" sz="2000" dirty="0"/>
              <a:t>Leslie </a:t>
            </a:r>
            <a:r>
              <a:rPr lang="en-US" sz="2000" dirty="0" err="1"/>
              <a:t>Stovring</a:t>
            </a:r>
            <a:endParaRPr lang="en-US" sz="2000" dirty="0"/>
          </a:p>
          <a:p>
            <a:pPr lvl="1" eaLnBrk="1" hangingPunct="1"/>
            <a:r>
              <a:rPr lang="en-US" sz="2000" dirty="0"/>
              <a:t>Shari Lackey</a:t>
            </a:r>
          </a:p>
          <a:p>
            <a:pPr eaLnBrk="1" hangingPunct="1"/>
            <a:r>
              <a:rPr lang="en-US" sz="2800" dirty="0"/>
              <a:t>Business Meeting</a:t>
            </a:r>
          </a:p>
          <a:p>
            <a:pPr lvl="1" eaLnBrk="1" hangingPunct="1"/>
            <a:r>
              <a:rPr lang="en-US" sz="2000" dirty="0"/>
              <a:t>Financial Report</a:t>
            </a:r>
          </a:p>
          <a:p>
            <a:pPr lvl="1" eaLnBrk="1" hangingPunct="1"/>
            <a:r>
              <a:rPr lang="en-US" sz="2000" dirty="0"/>
              <a:t>Election of New Board Members</a:t>
            </a:r>
          </a:p>
          <a:p>
            <a:pPr eaLnBrk="1" hangingPunct="1"/>
            <a:r>
              <a:rPr lang="en-US" sz="2800" dirty="0"/>
              <a:t>2018 Plans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273050"/>
            <a:ext cx="75438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Agenda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572314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92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44F2-2CB6-44B4-B48A-81FE6572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67" y="1417638"/>
            <a:ext cx="5018883" cy="3397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What would you like to see in 2018?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467" y="5182907"/>
            <a:ext cx="6580983" cy="1198564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sz="2400" b="1" dirty="0"/>
              <a:t>Focus Projects  (for discussion)</a:t>
            </a:r>
          </a:p>
          <a:p>
            <a:pPr marL="615951" lvl="1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Goose Control</a:t>
            </a:r>
          </a:p>
          <a:p>
            <a:pPr marL="615951" lvl="1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North Bay Weeds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052D5-7370-4DBD-91CC-A6CD3F41FE96}"/>
              </a:ext>
            </a:extLst>
          </p:cNvPr>
          <p:cNvSpPr txBox="1"/>
          <p:nvPr/>
        </p:nvSpPr>
        <p:spPr>
          <a:xfrm>
            <a:off x="7587017" y="2376082"/>
            <a:ext cx="14073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From</a:t>
            </a:r>
          </a:p>
          <a:p>
            <a:r>
              <a:rPr lang="en-US" dirty="0">
                <a:solidFill>
                  <a:schemeClr val="tx2"/>
                </a:solidFill>
              </a:rPr>
              <a:t>January 2017 Survey</a:t>
            </a:r>
          </a:p>
          <a:p>
            <a:endParaRPr lang="en-US" dirty="0"/>
          </a:p>
          <a:p>
            <a:r>
              <a:rPr lang="en-US" sz="1200" i="1" dirty="0"/>
              <a:t>28 responses</a:t>
            </a:r>
          </a:p>
        </p:txBody>
      </p:sp>
      <p:sp>
        <p:nvSpPr>
          <p:cNvPr id="6" name="Arrow: Notched Right 5"/>
          <p:cNvSpPr/>
          <p:nvPr/>
        </p:nvSpPr>
        <p:spPr>
          <a:xfrm>
            <a:off x="1735225" y="1748675"/>
            <a:ext cx="609064" cy="221652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Notched Right 7"/>
          <p:cNvSpPr/>
          <p:nvPr/>
        </p:nvSpPr>
        <p:spPr>
          <a:xfrm>
            <a:off x="1744403" y="3232730"/>
            <a:ext cx="609064" cy="221652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Notched Right 8"/>
          <p:cNvSpPr/>
          <p:nvPr/>
        </p:nvSpPr>
        <p:spPr>
          <a:xfrm>
            <a:off x="1735225" y="2643619"/>
            <a:ext cx="609064" cy="221652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Notched Right 9"/>
          <p:cNvSpPr/>
          <p:nvPr/>
        </p:nvSpPr>
        <p:spPr>
          <a:xfrm>
            <a:off x="1735225" y="3816423"/>
            <a:ext cx="609064" cy="221652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Notched Right 10"/>
          <p:cNvSpPr/>
          <p:nvPr/>
        </p:nvSpPr>
        <p:spPr>
          <a:xfrm>
            <a:off x="1735225" y="2046295"/>
            <a:ext cx="609064" cy="221652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/>
          <p:cNvSpPr/>
          <p:nvPr/>
        </p:nvSpPr>
        <p:spPr>
          <a:xfrm>
            <a:off x="1735225" y="2335077"/>
            <a:ext cx="609064" cy="221652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98355" y="2680605"/>
            <a:ext cx="250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Plans</a:t>
            </a:r>
          </a:p>
        </p:txBody>
      </p:sp>
    </p:spTree>
    <p:extLst>
      <p:ext uri="{BB962C8B-B14F-4D97-AF65-F5344CB8AC3E}">
        <p14:creationId xmlns:p14="http://schemas.microsoft.com/office/powerpoint/2010/main" val="185141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Thank You!!!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468" y="1447800"/>
            <a:ext cx="7605982" cy="4800600"/>
          </a:xfrm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Our Association Board members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Frank </a:t>
            </a:r>
            <a:r>
              <a:rPr lang="en-US" sz="2400" dirty="0" err="1"/>
              <a:t>Spahn</a:t>
            </a:r>
            <a:r>
              <a:rPr lang="en-US" sz="2400" dirty="0"/>
              <a:t>…</a:t>
            </a:r>
            <a:r>
              <a:rPr lang="en-US" sz="2000" i="1" dirty="0">
                <a:solidFill>
                  <a:schemeClr val="tx2"/>
                </a:solidFill>
              </a:rPr>
              <a:t>for his years of service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Dan </a:t>
            </a:r>
            <a:r>
              <a:rPr lang="en-US" sz="2400" dirty="0" err="1"/>
              <a:t>Dorst</a:t>
            </a:r>
            <a:r>
              <a:rPr lang="en-US" sz="2400" dirty="0"/>
              <a:t> &amp; Cheri </a:t>
            </a:r>
            <a:r>
              <a:rPr lang="en-US" sz="2400" dirty="0" err="1"/>
              <a:t>Nehl</a:t>
            </a:r>
            <a:r>
              <a:rPr lang="en-US" sz="2400" dirty="0"/>
              <a:t>…</a:t>
            </a:r>
            <a:r>
              <a:rPr lang="en-US" sz="2000" i="1" dirty="0">
                <a:solidFill>
                  <a:schemeClr val="tx2"/>
                </a:solidFill>
              </a:rPr>
              <a:t>for elevating communications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Members…</a:t>
            </a:r>
            <a:r>
              <a:rPr lang="en-US" sz="2000" i="1" dirty="0">
                <a:solidFill>
                  <a:schemeClr val="tx2"/>
                </a:solidFill>
              </a:rPr>
              <a:t>for your contributions &amp; support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Our speakers…</a:t>
            </a:r>
            <a:r>
              <a:rPr lang="en-US" sz="2000" i="1" dirty="0">
                <a:solidFill>
                  <a:schemeClr val="tx2"/>
                </a:solidFill>
              </a:rPr>
              <a:t>for your commitment to Mitchell Lake</a:t>
            </a:r>
          </a:p>
          <a:p>
            <a:pPr marL="341313" indent="-3413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i="1" dirty="0">
              <a:solidFill>
                <a:schemeClr val="tx2"/>
              </a:solidFill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 DOOR PRIZE DRAWING !!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582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99" y="624496"/>
            <a:ext cx="7499350" cy="1143000"/>
          </a:xfrm>
        </p:spPr>
        <p:txBody>
          <a:bodyPr/>
          <a:lstStyle/>
          <a:p>
            <a:pPr algn="ctr" eaLnBrk="1" hangingPunct="1"/>
            <a:r>
              <a:rPr lang="en-US" dirty="0"/>
              <a:t>PLEASE Volunteer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888" y="1846691"/>
            <a:ext cx="6241773" cy="3505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4000" b="1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4000" b="1" dirty="0"/>
              <a:t>WITHOUT VOLUNTEERS WE CAN NOT BE </a:t>
            </a:r>
            <a:r>
              <a:rPr lang="en-US" sz="4000" b="1" u="sng" dirty="0"/>
              <a:t>EFFECTIVE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000" u="sng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000" u="sng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u="sng" dirty="0"/>
              <a:t>Sign up sheets are located at the exit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276095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MLA Board Members</a:t>
            </a:r>
          </a:p>
        </p:txBody>
      </p:sp>
      <p:sp>
        <p:nvSpPr>
          <p:cNvPr id="17411" name="Content Placeholder 6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7467600" cy="4525963"/>
          </a:xfrm>
        </p:spPr>
        <p:txBody>
          <a:bodyPr/>
          <a:lstStyle/>
          <a:p>
            <a:r>
              <a:rPr lang="en-US" b="1" dirty="0"/>
              <a:t>Dave Jackett, President </a:t>
            </a:r>
            <a:endParaRPr lang="en-US" sz="1800" b="1" dirty="0"/>
          </a:p>
          <a:p>
            <a:r>
              <a:rPr lang="en-US" b="1" dirty="0"/>
              <a:t>Dan </a:t>
            </a:r>
            <a:r>
              <a:rPr lang="en-US" b="1" dirty="0" err="1"/>
              <a:t>Dorst</a:t>
            </a:r>
            <a:r>
              <a:rPr lang="en-US" b="1" dirty="0"/>
              <a:t>, VP, Acting Treasurer</a:t>
            </a:r>
          </a:p>
          <a:p>
            <a:r>
              <a:rPr lang="en-US" dirty="0"/>
              <a:t>Coco Duckstad, Secretary </a:t>
            </a:r>
          </a:p>
          <a:p>
            <a:r>
              <a:rPr lang="en-US" b="1" dirty="0"/>
              <a:t>Peter Iversen, CAC Representative</a:t>
            </a:r>
          </a:p>
          <a:p>
            <a:r>
              <a:rPr lang="en-US" dirty="0"/>
              <a:t>Frank </a:t>
            </a:r>
            <a:r>
              <a:rPr lang="en-US" dirty="0" err="1"/>
              <a:t>Spahn</a:t>
            </a:r>
            <a:r>
              <a:rPr lang="en-US" dirty="0"/>
              <a:t> (job relocation - open)</a:t>
            </a:r>
          </a:p>
          <a:p>
            <a:r>
              <a:rPr lang="en-US" b="1" dirty="0"/>
              <a:t>John Tyler</a:t>
            </a:r>
          </a:p>
          <a:p>
            <a:r>
              <a:rPr lang="en-US" dirty="0"/>
              <a:t>Michael Casanova</a:t>
            </a:r>
          </a:p>
          <a:p>
            <a:r>
              <a:rPr lang="en-US" dirty="0"/>
              <a:t>Kevin </a:t>
            </a:r>
            <a:r>
              <a:rPr lang="en-US" dirty="0" err="1"/>
              <a:t>Persinger</a:t>
            </a:r>
            <a:r>
              <a:rPr lang="en-US" dirty="0"/>
              <a:t> </a:t>
            </a:r>
          </a:p>
          <a:p>
            <a:r>
              <a:rPr lang="en-US" b="1" dirty="0"/>
              <a:t>Cheri </a:t>
            </a:r>
            <a:r>
              <a:rPr lang="en-US" b="1" dirty="0" err="1"/>
              <a:t>Nehl</a:t>
            </a:r>
            <a:endParaRPr lang="en-US" b="1" dirty="0"/>
          </a:p>
          <a:p>
            <a:pPr marL="82550" indent="0">
              <a:buNone/>
            </a:pPr>
            <a:endParaRPr lang="en-US" sz="900" dirty="0"/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Gill Sans MT" pitchFamily="34" charset="0"/>
              </a:rPr>
              <a:t>*</a:t>
            </a:r>
            <a:r>
              <a:rPr lang="en-US" sz="2400" dirty="0">
                <a:solidFill>
                  <a:srgbClr val="0070C0"/>
                </a:solidFill>
                <a:latin typeface="Gill Sans MT" pitchFamily="34" charset="0"/>
              </a:rPr>
              <a:t> </a:t>
            </a:r>
            <a:r>
              <a:rPr lang="en-US" sz="1600" dirty="0">
                <a:latin typeface="Gill Sans MT" pitchFamily="34" charset="0"/>
              </a:rPr>
              <a:t>We will be electing board members to fill open positions later this evening.</a:t>
            </a:r>
            <a:endParaRPr lang="en-US" sz="2400" dirty="0">
              <a:latin typeface="Gill Sans MT" pitchFamily="34" charset="0"/>
            </a:endParaRP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 marL="533400" indent="-533400" eaLnBrk="1" hangingPunct="1">
              <a:buFontTx/>
              <a:buAutoNum type="arabicPeriod"/>
            </a:pPr>
            <a:endParaRPr lang="en-US" dirty="0"/>
          </a:p>
          <a:p>
            <a:pPr marL="1314450" lvl="2" indent="-514350" eaLnBrk="1" hangingPunct="1">
              <a:buFontTx/>
              <a:buAutoNum type="arabicPeriod"/>
            </a:pPr>
            <a:endParaRPr lang="en-US" sz="2800" dirty="0"/>
          </a:p>
          <a:p>
            <a:pPr marL="533400" indent="-5334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9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MLA Board Opportunities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56522"/>
            <a:ext cx="7162800" cy="462204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4 Open Board Member Positions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dirty="0"/>
              <a:t>If you are interested, give your name to Carol Duckstad before 8:00 tonight.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Board member roles: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3 year term, 4 meetings/year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Support MLA activities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Interface with partners (EP/WD District)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Good opportunity to get involved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67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3050"/>
            <a:ext cx="71628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Background Information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5588" y="1598613"/>
            <a:ext cx="7239000" cy="4572000"/>
          </a:xfrm>
          <a:noFill/>
        </p:spPr>
        <p:txBody>
          <a:bodyPr/>
          <a:lstStyle/>
          <a:p>
            <a:pPr marL="82550" indent="0" eaLnBrk="1" hangingPunct="1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400" dirty="0"/>
              <a:t>First Meeting		</a:t>
            </a:r>
            <a:r>
              <a:rPr lang="en-US" sz="2400" b="1" dirty="0"/>
              <a:t>March 2006</a:t>
            </a:r>
          </a:p>
          <a:p>
            <a:pPr marL="82550" indent="0" eaLnBrk="1" hangingPunct="1">
              <a:lnSpc>
                <a:spcPct val="80000"/>
              </a:lnSpc>
              <a:spcBef>
                <a:spcPts val="1200"/>
              </a:spcBef>
              <a:buNone/>
            </a:pPr>
            <a:endParaRPr lang="en-US" sz="200" dirty="0"/>
          </a:p>
          <a:p>
            <a:pPr marL="82550" indent="0" eaLnBrk="1" hangingPunct="1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400" dirty="0"/>
              <a:t>Association Founded 	</a:t>
            </a:r>
            <a:r>
              <a:rPr lang="en-US" sz="2400" b="1" dirty="0"/>
              <a:t>September 2006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endParaRPr lang="en-US" sz="4000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/>
              <a:t>MLA is now 11 years old with 100+ members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endParaRPr lang="en-US" sz="1000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/>
              <a:t>Formed partnerships with: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000" dirty="0"/>
              <a:t>Citizens/property owners (Lakeshore Res, etc)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000" dirty="0"/>
              <a:t>Watershed District 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000" dirty="0"/>
              <a:t>City of Eden Prairie (Education/Rain Gardens)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000" dirty="0"/>
              <a:t>Community Action Committee (CAC)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000" dirty="0"/>
              <a:t>Other Lake Associations (Riley, Lotus etc.)</a:t>
            </a:r>
          </a:p>
        </p:txBody>
      </p:sp>
    </p:spTree>
    <p:extLst>
      <p:ext uri="{BB962C8B-B14F-4D97-AF65-F5344CB8AC3E}">
        <p14:creationId xmlns:p14="http://schemas.microsoft.com/office/powerpoint/2010/main" val="26947996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3050"/>
            <a:ext cx="7162800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Purpose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5588" y="1598613"/>
            <a:ext cx="7239000" cy="4572000"/>
          </a:xfrm>
          <a:noFill/>
        </p:spPr>
        <p:txBody>
          <a:bodyPr/>
          <a:lstStyle/>
          <a:p>
            <a:pPr marL="82550" indent="0" eaLnBrk="1" hangingPunct="1">
              <a:lnSpc>
                <a:spcPct val="90000"/>
              </a:lnSpc>
              <a:buNone/>
            </a:pPr>
            <a:r>
              <a:rPr lang="en-US" sz="2000" i="1" dirty="0"/>
              <a:t>To create awareness, knowledge and appropriate actions with property owners, local government and community agencies to enhance water quality and thereby the boating, fishing and aesthetic values of Mitchell Lake.</a:t>
            </a:r>
          </a:p>
          <a:p>
            <a:pPr marL="82550" indent="0" eaLnBrk="1" hangingPunct="1">
              <a:lnSpc>
                <a:spcPct val="90000"/>
              </a:lnSpc>
              <a:buNone/>
            </a:pPr>
            <a:endParaRPr lang="en-US" sz="1800" dirty="0"/>
          </a:p>
          <a:p>
            <a:pPr marL="82550" indent="0" eaLnBrk="1" hangingPunct="1">
              <a:lnSpc>
                <a:spcPct val="90000"/>
              </a:lnSpc>
              <a:buNone/>
            </a:pPr>
            <a:r>
              <a:rPr lang="en-US" sz="2400" b="1" dirty="0"/>
              <a:t>Strategies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Improve the Quality of “in lake” water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Improve the Quality of Storm water run-off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Filter water flowing into the lake with natural buffers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Measures: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Levels of Phosphorous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Levels of Chlorophyll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Sechie Disk (water clarity)</a:t>
            </a:r>
            <a:endParaRPr 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473147" y="5083851"/>
            <a:ext cx="3458818" cy="13311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“We aren’t what we ought to be. We aren’t what we’re going to be. We aren’t what we want to be. But, thank God, we aren’t what we were.”</a:t>
            </a:r>
          </a:p>
          <a:p>
            <a:endParaRPr lang="en-US" sz="800" dirty="0"/>
          </a:p>
          <a:p>
            <a:r>
              <a:rPr lang="en-US" sz="1400" dirty="0"/>
              <a:t>			      </a:t>
            </a:r>
            <a:r>
              <a:rPr lang="en-US" sz="1400" i="1" dirty="0"/>
              <a:t>~ Anonymous</a:t>
            </a:r>
          </a:p>
        </p:txBody>
      </p:sp>
      <p:pic>
        <p:nvPicPr>
          <p:cNvPr id="5" name="Picture 2" descr="Mitchell Lake Assoc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74" y="273050"/>
            <a:ext cx="1558528" cy="12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377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2009 08 22_2558">
            <a:extLst>
              <a:ext uri="{FF2B5EF4-FFF2-40B4-BE49-F238E27FC236}">
                <a16:creationId xmlns:a16="http://schemas.microsoft.com/office/drawing/2014/main" id="{4AB593CF-73A1-4FB4-97FB-3E88EF93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8749" y="4490562"/>
            <a:ext cx="2288885" cy="171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3050"/>
            <a:ext cx="7543800" cy="1143000"/>
          </a:xfrm>
          <a:noFill/>
        </p:spPr>
        <p:txBody>
          <a:bodyPr/>
          <a:lstStyle/>
          <a:p>
            <a:pPr eaLnBrk="1" hangingPunct="1"/>
            <a:r>
              <a:rPr lang="en-US" sz="4000" dirty="0"/>
              <a:t>Over the Years…</a:t>
            </a:r>
            <a:endParaRPr lang="en-US" sz="2600" i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12336" y="1219200"/>
            <a:ext cx="7239000" cy="2520913"/>
          </a:xfrm>
          <a:noFill/>
        </p:spPr>
        <p:txBody>
          <a:bodyPr/>
          <a:lstStyle/>
          <a:p>
            <a:pPr eaLnBrk="1" hangingPunct="1"/>
            <a:r>
              <a:rPr lang="en-US" sz="1800" dirty="0"/>
              <a:t>11 lakeshore cleanup events</a:t>
            </a:r>
          </a:p>
          <a:p>
            <a:pPr eaLnBrk="1" hangingPunct="1"/>
            <a:r>
              <a:rPr lang="en-US" sz="1800" dirty="0"/>
              <a:t>$33,000 DNR grant</a:t>
            </a:r>
          </a:p>
          <a:p>
            <a:pPr eaLnBrk="1" hangingPunct="1"/>
            <a:r>
              <a:rPr lang="en-US" sz="1800" dirty="0"/>
              <a:t>&gt;1,000 </a:t>
            </a:r>
            <a:r>
              <a:rPr lang="en-US" sz="1800" dirty="0" err="1"/>
              <a:t>ft</a:t>
            </a:r>
            <a:r>
              <a:rPr lang="en-US" sz="1800" dirty="0"/>
              <a:t> of lakeshore restored</a:t>
            </a:r>
          </a:p>
          <a:p>
            <a:pPr eaLnBrk="1" hangingPunct="1"/>
            <a:r>
              <a:rPr lang="en-US" sz="1800" dirty="0"/>
              <a:t>Planted &gt;100 trees along Hwy 5</a:t>
            </a:r>
          </a:p>
          <a:p>
            <a:pPr eaLnBrk="1" hangingPunct="1"/>
            <a:r>
              <a:rPr lang="en-US" sz="1800" dirty="0"/>
              <a:t>Installed bird houses</a:t>
            </a:r>
          </a:p>
          <a:p>
            <a:pPr eaLnBrk="1" hangingPunct="1"/>
            <a:r>
              <a:rPr lang="en-US" sz="1800" dirty="0"/>
              <a:t>Built community through fun events (BBQ etc.)</a:t>
            </a:r>
          </a:p>
          <a:p>
            <a:pPr eaLnBrk="1" hangingPunct="1"/>
            <a:r>
              <a:rPr lang="en-US" sz="1800" dirty="0"/>
              <a:t>Hosted water stewardship training events</a:t>
            </a:r>
          </a:p>
          <a:p>
            <a:pPr eaLnBrk="1" hangingPunct="1"/>
            <a:r>
              <a:rPr lang="en-US" sz="1800" dirty="0"/>
              <a:t>Monitored lake water and invasive species</a:t>
            </a:r>
          </a:p>
          <a:p>
            <a:pPr eaLnBrk="1" hangingPunct="1"/>
            <a:r>
              <a:rPr lang="en-US" sz="1800" dirty="0"/>
              <a:t>Advocated with City and Watershed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403225" lvl="1" indent="0" eaLnBrk="1" hangingPunct="1">
              <a:buNone/>
            </a:pPr>
            <a:endParaRPr lang="en-US" sz="2000" dirty="0"/>
          </a:p>
        </p:txBody>
      </p:sp>
      <p:pic>
        <p:nvPicPr>
          <p:cNvPr id="51208" name="Picture 8" descr="2009 04 18_1762"/>
          <p:cNvPicPr>
            <a:picLocks noChangeAspect="1" noChangeArrowheads="1"/>
          </p:cNvPicPr>
          <p:nvPr/>
        </p:nvPicPr>
        <p:blipFill>
          <a:blip r:embed="rId4" cstate="print"/>
          <a:srcRect t="24021"/>
          <a:stretch>
            <a:fillRect/>
          </a:stretch>
        </p:blipFill>
        <p:spPr bwMode="auto">
          <a:xfrm>
            <a:off x="6478438" y="5254883"/>
            <a:ext cx="2495934" cy="1360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1" descr="2009 04 18_1793"/>
          <p:cNvPicPr>
            <a:picLocks noChangeAspect="1" noChangeArrowheads="1"/>
          </p:cNvPicPr>
          <p:nvPr/>
        </p:nvPicPr>
        <p:blipFill>
          <a:blip r:embed="rId5" cstate="print"/>
          <a:srcRect b="22581"/>
          <a:stretch>
            <a:fillRect/>
          </a:stretch>
        </p:blipFill>
        <p:spPr bwMode="auto">
          <a:xfrm>
            <a:off x="6637634" y="3840778"/>
            <a:ext cx="2013699" cy="116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7" name="Picture 7" descr="2009 04 18_178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6884698" y="1831048"/>
            <a:ext cx="2321710" cy="1741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6" descr="2009 08 22_2562">
            <a:extLst>
              <a:ext uri="{FF2B5EF4-FFF2-40B4-BE49-F238E27FC236}">
                <a16:creationId xmlns:a16="http://schemas.microsoft.com/office/drawing/2014/main" id="{B1786B5C-5D64-4452-8143-5379C556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14678" y="4531416"/>
            <a:ext cx="1965400" cy="147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11" name="Picture 11" descr="2009 04 18_1793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657735" y="5175849"/>
            <a:ext cx="2071754" cy="155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7" descr="Squirrelizer">
            <a:extLst>
              <a:ext uri="{FF2B5EF4-FFF2-40B4-BE49-F238E27FC236}">
                <a16:creationId xmlns:a16="http://schemas.microsoft.com/office/drawing/2014/main" id="{D24B0ADC-077F-400F-B53F-B22DFB96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78332" y="5643732"/>
            <a:ext cx="344793" cy="51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0744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5100" y="1258225"/>
            <a:ext cx="7391400" cy="5440362"/>
          </a:xfrm>
          <a:noFill/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10134A-DF27-438E-ACA2-B0C5C01F5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/>
            <a:r>
              <a:rPr lang="en-US" dirty="0"/>
              <a:t>Watershed District</a:t>
            </a:r>
          </a:p>
        </p:txBody>
      </p:sp>
    </p:spTree>
    <p:extLst>
      <p:ext uri="{BB962C8B-B14F-4D97-AF65-F5344CB8AC3E}">
        <p14:creationId xmlns:p14="http://schemas.microsoft.com/office/powerpoint/2010/main" val="896751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Partnership </a:t>
            </a:r>
            <a:r>
              <a:rPr lang="en-US" sz="2800" dirty="0"/>
              <a:t>(City &amp; Watershed)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Aquatic Invasive Species Boat Inspections</a:t>
            </a:r>
          </a:p>
          <a:p>
            <a:r>
              <a:rPr lang="en-US" sz="2800" dirty="0"/>
              <a:t>Annual herbicide treatments</a:t>
            </a:r>
          </a:p>
          <a:p>
            <a:r>
              <a:rPr lang="en-US" sz="2800" dirty="0"/>
              <a:t>Weed harvesting (association rebate)</a:t>
            </a:r>
          </a:p>
          <a:p>
            <a:r>
              <a:rPr lang="en-US" sz="2800" dirty="0"/>
              <a:t>Water quality monitoring</a:t>
            </a:r>
          </a:p>
          <a:p>
            <a:r>
              <a:rPr lang="en-US" sz="2800" dirty="0"/>
              <a:t>Lakeshore restoration grants (assoc. grant)</a:t>
            </a:r>
          </a:p>
          <a:p>
            <a:r>
              <a:rPr lang="en-US" sz="2800" dirty="0"/>
              <a:t>Rain barrel initiatives</a:t>
            </a:r>
          </a:p>
          <a:p>
            <a:r>
              <a:rPr lang="en-US" sz="2800" dirty="0"/>
              <a:t>Storm drain marking</a:t>
            </a:r>
          </a:p>
          <a:p>
            <a:pPr marL="82550" indent="0">
              <a:buNone/>
            </a:pPr>
            <a:r>
              <a:rPr lang="en-US" sz="2400" dirty="0"/>
              <a:t>    </a:t>
            </a:r>
          </a:p>
        </p:txBody>
      </p:sp>
      <p:pic>
        <p:nvPicPr>
          <p:cNvPr id="1026" name="Picture 2" descr="Mitchell Lake Assoc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11" y="5293043"/>
            <a:ext cx="1558528" cy="12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90" y="4897444"/>
            <a:ext cx="862086" cy="1642421"/>
          </a:xfrm>
          <a:prstGeom prst="rect">
            <a:avLst/>
          </a:prstGeom>
        </p:spPr>
      </p:pic>
      <p:pic>
        <p:nvPicPr>
          <p:cNvPr id="1028" name="Picture 4" descr="RPBCWD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03" y="5440204"/>
            <a:ext cx="14382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214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_Solst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12493</TotalTime>
  <Words>831</Words>
  <Application>Microsoft Office PowerPoint</Application>
  <PresentationFormat>On-screen Show (4:3)</PresentationFormat>
  <Paragraphs>198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Gill Sans MT</vt:lpstr>
      <vt:lpstr>Verdana</vt:lpstr>
      <vt:lpstr>Wingdings</vt:lpstr>
      <vt:lpstr>Wingdings 2</vt:lpstr>
      <vt:lpstr>Office Theme</vt:lpstr>
      <vt:lpstr>1_Solstice</vt:lpstr>
      <vt:lpstr>PowerPoint Presentation</vt:lpstr>
      <vt:lpstr>PowerPoint Presentation</vt:lpstr>
      <vt:lpstr>MLA Board Members</vt:lpstr>
      <vt:lpstr>MLA Board Opportunities</vt:lpstr>
      <vt:lpstr>Background Information</vt:lpstr>
      <vt:lpstr>Purpose</vt:lpstr>
      <vt:lpstr>Over the Years…</vt:lpstr>
      <vt:lpstr>Watershed District</vt:lpstr>
      <vt:lpstr>Partnership (City &amp; Watershed)</vt:lpstr>
      <vt:lpstr>Communication</vt:lpstr>
      <vt:lpstr>PowerPoint Presentation</vt:lpstr>
      <vt:lpstr>2017 Objectives</vt:lpstr>
      <vt:lpstr>Storm Water Drain Marking</vt:lpstr>
      <vt:lpstr>Shoreline Maintenance Workshop</vt:lpstr>
      <vt:lpstr>Shoreline Restoration/ Rain Garden Rebates</vt:lpstr>
      <vt:lpstr> </vt:lpstr>
      <vt:lpstr> </vt:lpstr>
      <vt:lpstr>Business Meeting</vt:lpstr>
      <vt:lpstr>Elections</vt:lpstr>
      <vt:lpstr>What would you like to see in 2018?</vt:lpstr>
      <vt:lpstr>Thank You!!!</vt:lpstr>
      <vt:lpstr>PLEASE Volunteer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Jackett</dc:creator>
  <cp:lastModifiedBy>Dave Jackett</cp:lastModifiedBy>
  <cp:revision>45</cp:revision>
  <dcterms:created xsi:type="dcterms:W3CDTF">2017-09-04T13:37:23Z</dcterms:created>
  <dcterms:modified xsi:type="dcterms:W3CDTF">2017-09-21T00:55:09Z</dcterms:modified>
</cp:coreProperties>
</file>